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99" r:id="rId3"/>
    <p:sldId id="285" r:id="rId4"/>
    <p:sldId id="279" r:id="rId5"/>
    <p:sldId id="296" r:id="rId6"/>
    <p:sldId id="301" r:id="rId7"/>
    <p:sldId id="282" r:id="rId8"/>
    <p:sldId id="284" r:id="rId9"/>
    <p:sldId id="286" r:id="rId10"/>
    <p:sldId id="283" r:id="rId11"/>
    <p:sldId id="287" r:id="rId12"/>
    <p:sldId id="304" r:id="rId13"/>
    <p:sldId id="288" r:id="rId14"/>
    <p:sldId id="300" r:id="rId15"/>
    <p:sldId id="289" r:id="rId16"/>
    <p:sldId id="297" r:id="rId17"/>
    <p:sldId id="298" r:id="rId18"/>
    <p:sldId id="272" r:id="rId19"/>
    <p:sldId id="273" r:id="rId20"/>
    <p:sldId id="274" r:id="rId21"/>
    <p:sldId id="276" r:id="rId22"/>
    <p:sldId id="277" r:id="rId23"/>
    <p:sldId id="290" r:id="rId24"/>
    <p:sldId id="291" r:id="rId25"/>
    <p:sldId id="293" r:id="rId26"/>
    <p:sldId id="292" r:id="rId27"/>
    <p:sldId id="302" r:id="rId28"/>
    <p:sldId id="295" r:id="rId29"/>
    <p:sldId id="294" r:id="rId30"/>
    <p:sldId id="30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993F61-09CB-4AED-94C2-ED542B1D26BB}" type="datetimeFigureOut">
              <a:rPr lang="en-GB" smtClean="0"/>
              <a:pPr/>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DEAF0A-23D9-4118-A753-F519CB3D8FB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993F61-09CB-4AED-94C2-ED542B1D26BB}" type="datetimeFigureOut">
              <a:rPr lang="en-GB" smtClean="0"/>
              <a:pPr/>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DEAF0A-23D9-4118-A753-F519CB3D8FB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993F61-09CB-4AED-94C2-ED542B1D26BB}" type="datetimeFigureOut">
              <a:rPr lang="en-GB" smtClean="0"/>
              <a:pPr/>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DEAF0A-23D9-4118-A753-F519CB3D8FB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993F61-09CB-4AED-94C2-ED542B1D26BB}" type="datetimeFigureOut">
              <a:rPr lang="en-GB" smtClean="0"/>
              <a:pPr/>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DEAF0A-23D9-4118-A753-F519CB3D8FB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993F61-09CB-4AED-94C2-ED542B1D26BB}" type="datetimeFigureOut">
              <a:rPr lang="en-GB" smtClean="0"/>
              <a:pPr/>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DEAF0A-23D9-4118-A753-F519CB3D8FB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993F61-09CB-4AED-94C2-ED542B1D26BB}" type="datetimeFigureOut">
              <a:rPr lang="en-GB" smtClean="0"/>
              <a:pPr/>
              <a:t>30/01/2023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DEAF0A-23D9-4118-A753-F519CB3D8FB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993F61-09CB-4AED-94C2-ED542B1D26BB}" type="datetimeFigureOut">
              <a:rPr lang="en-GB" smtClean="0"/>
              <a:pPr/>
              <a:t>30/01/2023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DEAF0A-23D9-4118-A753-F519CB3D8FB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993F61-09CB-4AED-94C2-ED542B1D26BB}" type="datetimeFigureOut">
              <a:rPr lang="en-GB" smtClean="0"/>
              <a:pPr/>
              <a:t>30/01/2023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DEAF0A-23D9-4118-A753-F519CB3D8FB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93F61-09CB-4AED-94C2-ED542B1D26BB}" type="datetimeFigureOut">
              <a:rPr lang="en-GB" smtClean="0"/>
              <a:pPr/>
              <a:t>30/01/2023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DEAF0A-23D9-4118-A753-F519CB3D8FB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93F61-09CB-4AED-94C2-ED542B1D26BB}" type="datetimeFigureOut">
              <a:rPr lang="en-GB" smtClean="0"/>
              <a:pPr/>
              <a:t>30/01/2023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DEAF0A-23D9-4118-A753-F519CB3D8FB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93F61-09CB-4AED-94C2-ED542B1D26BB}" type="datetimeFigureOut">
              <a:rPr lang="en-GB" smtClean="0"/>
              <a:pPr/>
              <a:t>30/01/2023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DEAF0A-23D9-4118-A753-F519CB3D8FB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93F61-09CB-4AED-94C2-ED542B1D26BB}" type="datetimeFigureOut">
              <a:rPr lang="en-GB" smtClean="0"/>
              <a:pPr/>
              <a:t>30/01/2023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EAF0A-23D9-4118-A753-F519CB3D8FB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n1EGzKtR9D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1470025"/>
          </a:xfrm>
        </p:spPr>
        <p:txBody>
          <a:bodyPr/>
          <a:lstStyle/>
          <a:p>
            <a:r>
              <a:rPr lang="en-GB" dirty="0" err="1" smtClean="0"/>
              <a:t>Kehelland</a:t>
            </a:r>
            <a:r>
              <a:rPr lang="en-GB" dirty="0" smtClean="0"/>
              <a:t> Reading Information Evening </a:t>
            </a:r>
            <a:endParaRPr lang="en-GB" dirty="0"/>
          </a:p>
        </p:txBody>
      </p:sp>
      <p:sp>
        <p:nvSpPr>
          <p:cNvPr id="3" name="Subtitle 2"/>
          <p:cNvSpPr>
            <a:spLocks noGrp="1"/>
          </p:cNvSpPr>
          <p:nvPr>
            <p:ph type="subTitle" idx="1"/>
          </p:nvPr>
        </p:nvSpPr>
        <p:spPr>
          <a:xfrm>
            <a:off x="971600" y="2924944"/>
            <a:ext cx="7272808" cy="2713856"/>
          </a:xfrm>
        </p:spPr>
        <p:txBody>
          <a:bodyPr>
            <a:normAutofit/>
          </a:bodyPr>
          <a:lstStyle/>
          <a:p>
            <a:endParaRPr lang="en-GB" dirty="0"/>
          </a:p>
        </p:txBody>
      </p:sp>
      <p:pic>
        <p:nvPicPr>
          <p:cNvPr id="1026" name="Picture 2"/>
          <p:cNvPicPr>
            <a:picLocks noChangeAspect="1" noChangeArrowheads="1"/>
          </p:cNvPicPr>
          <p:nvPr/>
        </p:nvPicPr>
        <p:blipFill>
          <a:blip r:embed="rId2" cstate="print"/>
          <a:srcRect/>
          <a:stretch>
            <a:fillRect/>
          </a:stretch>
        </p:blipFill>
        <p:spPr bwMode="auto">
          <a:xfrm rot="21428398">
            <a:off x="2217792" y="2246517"/>
            <a:ext cx="4652885" cy="3886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498178"/>
          </a:xfrm>
        </p:spPr>
        <p:txBody>
          <a:bodyPr>
            <a:noAutofit/>
          </a:bodyPr>
          <a:lstStyle/>
          <a:p>
            <a:r>
              <a:rPr lang="en-GB" sz="2400" dirty="0" smtClean="0"/>
              <a:t>VIPERS is an acronym to aid the recall of the 6 reading domains as part of the UK’s reading curriculum.  They are the key areas which we feel children need to know and understand in order to improve their comprehension of texts.</a:t>
            </a:r>
            <a:endParaRPr lang="en-GB" sz="2400" dirty="0"/>
          </a:p>
        </p:txBody>
      </p:sp>
      <p:pic>
        <p:nvPicPr>
          <p:cNvPr id="4" name="Content Placeholder 3"/>
          <p:cNvPicPr>
            <a:picLocks noGrp="1" noChangeAspect="1"/>
          </p:cNvPicPr>
          <p:nvPr>
            <p:ph idx="1"/>
          </p:nvPr>
        </p:nvPicPr>
        <p:blipFill>
          <a:blip r:embed="rId2" cstate="print"/>
          <a:stretch>
            <a:fillRect/>
          </a:stretch>
        </p:blipFill>
        <p:spPr>
          <a:xfrm>
            <a:off x="2483768" y="2492896"/>
            <a:ext cx="4238625" cy="3962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Whole Class and Group Reading</a:t>
            </a:r>
            <a:endParaRPr lang="en-GB" dirty="0"/>
          </a:p>
        </p:txBody>
      </p:sp>
      <p:sp>
        <p:nvSpPr>
          <p:cNvPr id="3" name="Content Placeholder 2"/>
          <p:cNvSpPr>
            <a:spLocks noGrp="1"/>
          </p:cNvSpPr>
          <p:nvPr>
            <p:ph idx="1"/>
          </p:nvPr>
        </p:nvSpPr>
        <p:spPr/>
        <p:txBody>
          <a:bodyPr>
            <a:normAutofit/>
          </a:bodyPr>
          <a:lstStyle/>
          <a:p>
            <a:r>
              <a:rPr lang="en-GB" sz="2800" dirty="0" smtClean="0"/>
              <a:t>In KS2, the children all take part in a daily reading lesson from 9.00 – 9.30. In these lessons, children work on developing their VIPERS reading skills.</a:t>
            </a:r>
          </a:p>
          <a:p>
            <a:r>
              <a:rPr lang="en-GB" sz="2800" dirty="0" smtClean="0"/>
              <a:t>Children read the text.</a:t>
            </a:r>
          </a:p>
          <a:p>
            <a:r>
              <a:rPr lang="en-GB" sz="2800" dirty="0" smtClean="0"/>
              <a:t>The 6 domains focus on the comprehension aspect of reading and not the mechanics. </a:t>
            </a:r>
          </a:p>
          <a:p>
            <a:r>
              <a:rPr lang="en-GB" sz="2800" dirty="0" smtClean="0"/>
              <a:t>Children work individually, in pairs, groups and as a whole class during these sessions.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786210"/>
          </a:xfrm>
        </p:spPr>
        <p:txBody>
          <a:bodyPr>
            <a:normAutofit fontScale="90000"/>
          </a:bodyPr>
          <a:lstStyle/>
          <a:p>
            <a:r>
              <a:rPr lang="en-GB" dirty="0" smtClean="0"/>
              <a:t/>
            </a:r>
            <a:br>
              <a:rPr lang="en-GB" dirty="0" smtClean="0"/>
            </a:br>
            <a:r>
              <a:rPr lang="en-GB" dirty="0" smtClean="0"/>
              <a:t>Reading Fluency and Expression</a:t>
            </a:r>
            <a:br>
              <a:rPr lang="en-GB" dirty="0" smtClean="0"/>
            </a:br>
            <a:r>
              <a:rPr lang="en-GB" sz="3100" dirty="0" smtClean="0"/>
              <a:t>Reading fluency and expression is part of the planned sequence of learning.</a:t>
            </a:r>
            <a:br>
              <a:rPr lang="en-GB" sz="3100" dirty="0" smtClean="0"/>
            </a:br>
            <a:endParaRPr lang="en-GB" sz="3100"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647700" y="2110581"/>
            <a:ext cx="7848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for pleasure</a:t>
            </a:r>
            <a:endParaRPr lang="en-GB" dirty="0"/>
          </a:p>
        </p:txBody>
      </p:sp>
      <p:sp>
        <p:nvSpPr>
          <p:cNvPr id="3" name="Content Placeholder 2"/>
          <p:cNvSpPr>
            <a:spLocks noGrp="1"/>
          </p:cNvSpPr>
          <p:nvPr>
            <p:ph idx="1"/>
          </p:nvPr>
        </p:nvSpPr>
        <p:spPr/>
        <p:txBody>
          <a:bodyPr/>
          <a:lstStyle/>
          <a:p>
            <a:r>
              <a:rPr lang="en-GB" dirty="0" smtClean="0"/>
              <a:t>All classes read together in the afternoon. In Key stage two, children share a copy of the whole class text which is linked to our topics.</a:t>
            </a:r>
            <a:endParaRPr lang="en-GB" dirty="0"/>
          </a:p>
        </p:txBody>
      </p:sp>
      <p:pic>
        <p:nvPicPr>
          <p:cNvPr id="3074" name="Picture 2"/>
          <p:cNvPicPr>
            <a:picLocks noChangeAspect="1" noChangeArrowheads="1"/>
          </p:cNvPicPr>
          <p:nvPr/>
        </p:nvPicPr>
        <p:blipFill>
          <a:blip r:embed="rId2" cstate="print"/>
          <a:srcRect/>
          <a:stretch>
            <a:fillRect/>
          </a:stretch>
        </p:blipFill>
        <p:spPr bwMode="auto">
          <a:xfrm rot="20186227">
            <a:off x="1225468" y="3454133"/>
            <a:ext cx="1675069" cy="249840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635896" y="3162328"/>
            <a:ext cx="1656184" cy="2576286"/>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rot="955555">
            <a:off x="6012160" y="3501008"/>
            <a:ext cx="2232248" cy="26609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Desert Island Books!</a:t>
            </a:r>
            <a:endParaRPr lang="en-GB"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6444208" y="3789040"/>
            <a:ext cx="2162175" cy="2114550"/>
          </a:xfrm>
          <a:prstGeom prst="rect">
            <a:avLst/>
          </a:prstGeom>
          <a:noFill/>
          <a:ln w="9525">
            <a:noFill/>
            <a:miter lim="800000"/>
            <a:headEnd/>
            <a:tailEnd/>
          </a:ln>
        </p:spPr>
      </p:pic>
      <p:sp>
        <p:nvSpPr>
          <p:cNvPr id="5" name="Rectangle 4"/>
          <p:cNvSpPr/>
          <p:nvPr/>
        </p:nvSpPr>
        <p:spPr>
          <a:xfrm>
            <a:off x="2051720" y="1556792"/>
            <a:ext cx="4572000" cy="3108543"/>
          </a:xfrm>
          <a:prstGeom prst="rect">
            <a:avLst/>
          </a:prstGeom>
        </p:spPr>
        <p:txBody>
          <a:bodyPr>
            <a:spAutoFit/>
          </a:bodyPr>
          <a:lstStyle/>
          <a:p>
            <a:endParaRPr lang="en-GB" dirty="0" smtClean="0"/>
          </a:p>
          <a:p>
            <a:endParaRPr lang="en-GB" dirty="0" smtClean="0"/>
          </a:p>
          <a:p>
            <a:r>
              <a:rPr lang="en-GB" sz="3200" dirty="0" smtClean="0"/>
              <a:t>You have been exiled to a desert island.  You can only take three books. Which books would you take and why?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else do we do to promote reading for pleasure?</a:t>
            </a:r>
            <a:endParaRPr lang="en-GB" dirty="0"/>
          </a:p>
        </p:txBody>
      </p:sp>
      <p:sp>
        <p:nvSpPr>
          <p:cNvPr id="3" name="Content Placeholder 2"/>
          <p:cNvSpPr>
            <a:spLocks noGrp="1"/>
          </p:cNvSpPr>
          <p:nvPr>
            <p:ph idx="1"/>
          </p:nvPr>
        </p:nvSpPr>
        <p:spPr/>
        <p:txBody>
          <a:bodyPr>
            <a:normAutofit fontScale="92500"/>
          </a:bodyPr>
          <a:lstStyle/>
          <a:p>
            <a:r>
              <a:rPr lang="en-GB" dirty="0" smtClean="0"/>
              <a:t>We read in house groups where children enjoy sharing books with a reading buddy in mixed age pairs.</a:t>
            </a:r>
          </a:p>
          <a:p>
            <a:r>
              <a:rPr lang="en-GB" dirty="0" smtClean="0"/>
              <a:t>Children take part in a weekly reading assembly.</a:t>
            </a:r>
          </a:p>
          <a:p>
            <a:r>
              <a:rPr lang="en-GB" dirty="0" smtClean="0"/>
              <a:t>We have arranged virtual and real visits by authors.</a:t>
            </a:r>
          </a:p>
          <a:p>
            <a:r>
              <a:rPr lang="en-GB" dirty="0" smtClean="0"/>
              <a:t>We take part in national reading events like World Book Day and The Summer Reading Challenge.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Role Models for Reading are so important.</a:t>
            </a:r>
            <a:endParaRPr lang="en-GB" dirty="0"/>
          </a:p>
        </p:txBody>
      </p:sp>
      <p:sp>
        <p:nvSpPr>
          <p:cNvPr id="3" name="Content Placeholder 2"/>
          <p:cNvSpPr>
            <a:spLocks noGrp="1"/>
          </p:cNvSpPr>
          <p:nvPr>
            <p:ph idx="1"/>
          </p:nvPr>
        </p:nvSpPr>
        <p:spPr/>
        <p:txBody>
          <a:bodyPr>
            <a:normAutofit fontScale="92500"/>
          </a:bodyPr>
          <a:lstStyle/>
          <a:p>
            <a:endParaRPr lang="en-GB" dirty="0" smtClean="0"/>
          </a:p>
          <a:p>
            <a:pPr>
              <a:buNone/>
            </a:pPr>
            <a:r>
              <a:rPr lang="en-GB" dirty="0" smtClean="0"/>
              <a:t>   ‘I write my </a:t>
            </a:r>
            <a:r>
              <a:rPr lang="en-GB" i="1" dirty="0" smtClean="0"/>
              <a:t>How to Train Your Dragon and The Wizards of Once books to be read aloud, because books read to you in your parents’ voice live with you and send an important message: books are important; books are powerful, magical things that can make your dad cry or your mum laugh, and they contain the sort of wisdom in them that can change your life’. Cressida </a:t>
            </a:r>
            <a:r>
              <a:rPr lang="en-GB" i="1" dirty="0" err="1" smtClean="0"/>
              <a:t>Cowell</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42" name="Picture 2"/>
          <p:cNvPicPr>
            <a:picLocks noChangeAspect="1" noChangeArrowheads="1"/>
          </p:cNvPicPr>
          <p:nvPr/>
        </p:nvPicPr>
        <p:blipFill>
          <a:blip r:embed="rId2" cstate="print"/>
          <a:srcRect/>
          <a:stretch>
            <a:fillRect/>
          </a:stretch>
        </p:blipFill>
        <p:spPr bwMode="auto">
          <a:xfrm>
            <a:off x="1776413" y="1152525"/>
            <a:ext cx="5591175"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Parent’s Guide to Star Reading</a:t>
            </a:r>
            <a:br>
              <a:rPr lang="en-GB" dirty="0" smtClean="0"/>
            </a:br>
            <a:r>
              <a:rPr lang="en-GB" dirty="0" smtClean="0"/>
              <a:t>and Accelerated Reader</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solidFill>
                  <a:schemeClr val="accent1">
                    <a:lumMod val="75000"/>
                  </a:schemeClr>
                </a:solidFill>
              </a:rPr>
              <a:t>What is Star Reading? </a:t>
            </a:r>
          </a:p>
          <a:p>
            <a:pPr>
              <a:buNone/>
            </a:pPr>
            <a:r>
              <a:rPr lang="en-GB" dirty="0" smtClean="0"/>
              <a:t>     </a:t>
            </a:r>
          </a:p>
          <a:p>
            <a:r>
              <a:rPr lang="en-GB" dirty="0" smtClean="0"/>
              <a:t>  Star Reading is an online assessment used to determine a child’s English reading level.</a:t>
            </a:r>
          </a:p>
          <a:p>
            <a:r>
              <a:rPr lang="en-GB" dirty="0" smtClean="0"/>
              <a:t> It is a computer-based reading assessment program that uses computer-adaptive technology. </a:t>
            </a:r>
          </a:p>
          <a:p>
            <a:r>
              <a:rPr lang="en-GB" dirty="0" smtClean="0"/>
              <a:t>Questions continually adjust to each child’s responses. If the response is correct, the difficulty level is increased. </a:t>
            </a:r>
          </a:p>
          <a:p>
            <a:r>
              <a:rPr lang="en-GB" dirty="0" smtClean="0"/>
              <a:t>If they cannot answer a question, or answer incorrectly, the difficulty level is reduced. </a:t>
            </a:r>
          </a:p>
          <a:p>
            <a:r>
              <a:rPr lang="en-GB" dirty="0" smtClean="0"/>
              <a:t>The test uses multiple-choice questions and takes approximately 20-30 minutes.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Accelerated Reader</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AR is a computer program that helps teachers manage and monitor a child’s independent reading practice. Children pick a book that falls within their ZPD level.</a:t>
            </a:r>
          </a:p>
          <a:p>
            <a:r>
              <a:rPr lang="en-GB" dirty="0" smtClean="0"/>
              <a:t>When they have finished reading, they take a short quiz on the computer - passing the quiz is an indication that the child has understood what has been read.</a:t>
            </a:r>
          </a:p>
          <a:p>
            <a:r>
              <a:rPr lang="en-GB" dirty="0" smtClean="0"/>
              <a:t> If they are reading at the recommended level for them, then most children are likely to be successful and enjoy the books and quizzes. Best of all they learn and grow at their own pace. </a:t>
            </a:r>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2" cstate="print"/>
          <a:srcRect/>
          <a:stretch>
            <a:fillRect/>
          </a:stretch>
        </p:blipFill>
        <p:spPr bwMode="auto">
          <a:xfrm>
            <a:off x="614363" y="528638"/>
            <a:ext cx="7915275" cy="580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a ZPD (Zone of Proximal Development)?</a:t>
            </a:r>
            <a:endParaRPr lang="en-GB" dirty="0"/>
          </a:p>
        </p:txBody>
      </p:sp>
      <p:sp>
        <p:nvSpPr>
          <p:cNvPr id="3" name="Content Placeholder 2"/>
          <p:cNvSpPr>
            <a:spLocks noGrp="1"/>
          </p:cNvSpPr>
          <p:nvPr>
            <p:ph idx="1"/>
          </p:nvPr>
        </p:nvSpPr>
        <p:spPr/>
        <p:txBody>
          <a:bodyPr/>
          <a:lstStyle/>
          <a:p>
            <a:r>
              <a:rPr lang="en-GB" dirty="0" smtClean="0"/>
              <a:t>A ZPD is the range of books that will challenge a child without causing frustration or loss of motivation. </a:t>
            </a:r>
          </a:p>
          <a:p>
            <a:r>
              <a:rPr lang="en-GB" dirty="0" smtClean="0"/>
              <a:t>Each child will receive a ZPD, or reading range, after taking a Star Reading test. </a:t>
            </a:r>
          </a:p>
          <a:p>
            <a:r>
              <a:rPr lang="en-GB" dirty="0" smtClean="0"/>
              <a:t>It is important for children to read with a high degree of comprehension and within their ZPD.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can I help my child using Renaissance?</a:t>
            </a:r>
            <a:endParaRPr lang="en-GB" dirty="0"/>
          </a:p>
        </p:txBody>
      </p:sp>
      <p:sp>
        <p:nvSpPr>
          <p:cNvPr id="3" name="Content Placeholder 2"/>
          <p:cNvSpPr>
            <a:spLocks noGrp="1"/>
          </p:cNvSpPr>
          <p:nvPr>
            <p:ph idx="1"/>
          </p:nvPr>
        </p:nvSpPr>
        <p:spPr/>
        <p:txBody>
          <a:bodyPr>
            <a:normAutofit lnSpcReduction="10000"/>
          </a:bodyPr>
          <a:lstStyle/>
          <a:p>
            <a:r>
              <a:rPr lang="en-GB" dirty="0" smtClean="0"/>
              <a:t>As with anything, reading and understanding English language improves with practice.</a:t>
            </a:r>
          </a:p>
          <a:p>
            <a:r>
              <a:rPr lang="en-GB" dirty="0" smtClean="0"/>
              <a:t> According to Renaissance research, children who read at least 20 minutes a day and achieve a 90% comprehension rate on AR quizzes see the greatest gains. </a:t>
            </a:r>
          </a:p>
          <a:p>
            <a:r>
              <a:rPr lang="en-GB" dirty="0" smtClean="0"/>
              <a:t>Encourage your child to read at home, discuss books, and ask questions about what they have read.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70386"/>
          </a:xfrm>
        </p:spPr>
        <p:txBody>
          <a:bodyPr>
            <a:normAutofit fontScale="90000"/>
          </a:bodyPr>
          <a:lstStyle/>
          <a:p>
            <a:r>
              <a:rPr lang="en-GB" dirty="0" smtClean="0"/>
              <a:t>Reading VIPERS Question Stems KS2</a:t>
            </a:r>
            <a:br>
              <a:rPr lang="en-GB" dirty="0" smtClean="0"/>
            </a:br>
            <a:r>
              <a:rPr lang="en-GB" dirty="0" smtClean="0"/>
              <a:t/>
            </a:r>
            <a:br>
              <a:rPr lang="en-GB" dirty="0" smtClean="0"/>
            </a:br>
            <a:r>
              <a:rPr lang="en-GB" dirty="0" smtClean="0"/>
              <a:t>All children will be given a booklet with question stems to help with discussions about reading at home.</a:t>
            </a:r>
            <a:br>
              <a:rPr lang="en-GB" dirty="0" smtClean="0"/>
            </a:br>
            <a:endParaRPr lang="en-GB"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5436096" y="3140968"/>
            <a:ext cx="3096343" cy="29998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Interest levels &amp; points?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Every book that has an AR quiz is assigned an Interest Level to identify which age group a book is appropriate for, based on the content and themes within the book. </a:t>
            </a:r>
          </a:p>
          <a:p>
            <a:r>
              <a:rPr lang="en-GB" dirty="0" smtClean="0"/>
              <a:t>Each AR quizzed book also has a point value calculated to denote the length &amp; time of the reading experience. </a:t>
            </a:r>
          </a:p>
          <a:p>
            <a:r>
              <a:rPr lang="en-GB" dirty="0" smtClean="0"/>
              <a:t>AR points are based on the length of the book (number of words).</a:t>
            </a:r>
          </a:p>
          <a:p>
            <a:r>
              <a:rPr lang="en-GB" dirty="0" smtClean="0"/>
              <a:t> Pupils earn a percentage of points according to how well they pass the quiz.</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we monitor and reward progress?</a:t>
            </a:r>
            <a:endParaRPr lang="en-GB" dirty="0"/>
          </a:p>
        </p:txBody>
      </p:sp>
      <p:sp>
        <p:nvSpPr>
          <p:cNvPr id="3" name="Content Placeholder 2"/>
          <p:cNvSpPr>
            <a:spLocks noGrp="1"/>
          </p:cNvSpPr>
          <p:nvPr>
            <p:ph idx="1"/>
          </p:nvPr>
        </p:nvSpPr>
        <p:spPr/>
        <p:txBody>
          <a:bodyPr>
            <a:normAutofit/>
          </a:bodyPr>
          <a:lstStyle/>
          <a:p>
            <a:r>
              <a:rPr lang="en-GB" sz="2800" dirty="0" smtClean="0"/>
              <a:t>Each teacher will look at a weekly report and monitor reading frequency and how well children are reading within their ZPD level.</a:t>
            </a:r>
          </a:p>
          <a:p>
            <a:r>
              <a:rPr lang="en-GB" sz="2800" dirty="0" smtClean="0"/>
              <a:t>The children will work through different certification levels and be presented with these in our celebration assembly.</a:t>
            </a:r>
          </a:p>
          <a:p>
            <a:r>
              <a:rPr lang="en-GB" sz="2800" dirty="0" smtClean="0"/>
              <a:t>We also monitor individual and class word counts which is shared with children.</a:t>
            </a:r>
          </a:p>
          <a:p>
            <a:r>
              <a:rPr lang="en-GB" sz="2800" dirty="0" smtClean="0"/>
              <a:t>Class favourite reads are also shared and displayed.</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are our favourites in </a:t>
            </a:r>
            <a:r>
              <a:rPr lang="en-GB" dirty="0" err="1" smtClean="0"/>
              <a:t>Trevose</a:t>
            </a:r>
            <a:r>
              <a:rPr lang="en-GB" dirty="0" smtClean="0"/>
              <a:t>, Tater Du and </a:t>
            </a:r>
            <a:r>
              <a:rPr lang="en-GB" dirty="0" err="1" smtClean="0"/>
              <a:t>Longships</a:t>
            </a:r>
            <a:r>
              <a:rPr lang="en-GB" dirty="0" smtClean="0"/>
              <a:t>?</a:t>
            </a:r>
            <a:endParaRPr lang="en-GB"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1691680" y="1772816"/>
            <a:ext cx="5876701" cy="4069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children will decide on what the reward for joining this club might be!</a:t>
            </a:r>
            <a:endParaRPr lang="en-GB"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1043608" y="2348880"/>
            <a:ext cx="7048164" cy="2937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books do you think all children should read?</a:t>
            </a:r>
            <a:endParaRPr lang="en-GB"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2411760" y="1988840"/>
            <a:ext cx="4054177" cy="4054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Recommended Book Lists</a:t>
            </a:r>
            <a:endParaRPr lang="en-GB" dirty="0"/>
          </a:p>
        </p:txBody>
      </p:sp>
      <p:pic>
        <p:nvPicPr>
          <p:cNvPr id="6146" name="Picture 2"/>
          <p:cNvPicPr>
            <a:picLocks noChangeAspect="1" noChangeArrowheads="1"/>
          </p:cNvPicPr>
          <p:nvPr/>
        </p:nvPicPr>
        <p:blipFill>
          <a:blip r:embed="rId2" cstate="print"/>
          <a:srcRect/>
          <a:stretch>
            <a:fillRect/>
          </a:stretch>
        </p:blipFill>
        <p:spPr bwMode="auto">
          <a:xfrm>
            <a:off x="971600" y="1700808"/>
            <a:ext cx="2809875" cy="2019300"/>
          </a:xfrm>
          <a:prstGeom prst="rect">
            <a:avLst/>
          </a:prstGeom>
          <a:noFill/>
          <a:ln w="9525">
            <a:noFill/>
            <a:miter lim="800000"/>
            <a:headEnd/>
            <a:tailEnd/>
          </a:ln>
        </p:spPr>
      </p:pic>
      <p:pic>
        <p:nvPicPr>
          <p:cNvPr id="6147" name="Picture 3"/>
          <p:cNvPicPr>
            <a:picLocks noGrp="1" noChangeAspect="1" noChangeArrowheads="1"/>
          </p:cNvPicPr>
          <p:nvPr>
            <p:ph idx="1"/>
          </p:nvPr>
        </p:nvPicPr>
        <p:blipFill>
          <a:blip r:embed="rId3" cstate="print"/>
          <a:srcRect/>
          <a:stretch>
            <a:fillRect/>
          </a:stretch>
        </p:blipFill>
        <p:spPr bwMode="auto">
          <a:xfrm>
            <a:off x="4716016" y="1772816"/>
            <a:ext cx="2847975" cy="17907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971600" y="3789040"/>
            <a:ext cx="2952750" cy="1733550"/>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4644008" y="3717032"/>
            <a:ext cx="3057525" cy="1943100"/>
          </a:xfrm>
          <a:prstGeom prst="rect">
            <a:avLst/>
          </a:prstGeom>
          <a:noFill/>
          <a:ln w="9525">
            <a:noFill/>
            <a:miter lim="800000"/>
            <a:headEnd/>
            <a:tailEnd/>
          </a:ln>
        </p:spPr>
      </p:pic>
      <p:sp>
        <p:nvSpPr>
          <p:cNvPr id="8" name="Rectangle 7"/>
          <p:cNvSpPr/>
          <p:nvPr/>
        </p:nvSpPr>
        <p:spPr>
          <a:xfrm>
            <a:off x="2195736" y="5949280"/>
            <a:ext cx="3687613" cy="369332"/>
          </a:xfrm>
          <a:prstGeom prst="rect">
            <a:avLst/>
          </a:prstGeom>
        </p:spPr>
        <p:txBody>
          <a:bodyPr wrap="none">
            <a:spAutoFit/>
          </a:bodyPr>
          <a:lstStyle/>
          <a:p>
            <a:r>
              <a:rPr lang="en-GB" dirty="0" smtClean="0"/>
              <a:t>https://www.booksfortopics.com/ks2</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Other ways to access books and encourage reading at home.</a:t>
            </a:r>
            <a:endParaRPr lang="en-GB"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930817"/>
            <a:ext cx="8229600" cy="3864729"/>
          </a:xfrm>
          <a:prstGeom prst="rect">
            <a:avLst/>
          </a:prstGeom>
          <a:noFill/>
          <a:ln w="9525">
            <a:noFill/>
            <a:miter lim="800000"/>
            <a:headEnd/>
            <a:tailEnd/>
          </a:ln>
        </p:spPr>
      </p:pic>
      <p:sp>
        <p:nvSpPr>
          <p:cNvPr id="5" name="Rectangle 4"/>
          <p:cNvSpPr/>
          <p:nvPr/>
        </p:nvSpPr>
        <p:spPr>
          <a:xfrm>
            <a:off x="3203848" y="6093296"/>
            <a:ext cx="3021918" cy="369332"/>
          </a:xfrm>
          <a:prstGeom prst="rect">
            <a:avLst/>
          </a:prstGeom>
        </p:spPr>
        <p:txBody>
          <a:bodyPr wrap="none">
            <a:spAutoFit/>
          </a:bodyPr>
          <a:lstStyle/>
          <a:p>
            <a:r>
              <a:rPr lang="en-GB" dirty="0" smtClean="0"/>
              <a:t>https://www.borrowbox.com/</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we will discuss</a:t>
            </a:r>
            <a:r>
              <a:rPr lang="en-US" dirty="0" smtClean="0"/>
              <a:t>:</a:t>
            </a:r>
            <a:endParaRPr lang="en-GB" dirty="0"/>
          </a:p>
        </p:txBody>
      </p:sp>
      <p:sp>
        <p:nvSpPr>
          <p:cNvPr id="3" name="Content Placeholder 2"/>
          <p:cNvSpPr>
            <a:spLocks noGrp="1"/>
          </p:cNvSpPr>
          <p:nvPr>
            <p:ph idx="1"/>
          </p:nvPr>
        </p:nvSpPr>
        <p:spPr/>
        <p:txBody>
          <a:bodyPr/>
          <a:lstStyle/>
          <a:p>
            <a:r>
              <a:rPr lang="en-US" dirty="0" smtClean="0"/>
              <a:t>The big picture – why is reading important?</a:t>
            </a:r>
          </a:p>
          <a:p>
            <a:r>
              <a:rPr lang="en-US" dirty="0" smtClean="0">
                <a:solidFill>
                  <a:srgbClr val="0070C0"/>
                </a:solidFill>
              </a:rPr>
              <a:t>How we teach reading at key stage two. </a:t>
            </a:r>
          </a:p>
          <a:p>
            <a:r>
              <a:rPr lang="en-US" dirty="0" smtClean="0"/>
              <a:t>Shared reading/VIPERS.</a:t>
            </a:r>
          </a:p>
          <a:p>
            <a:r>
              <a:rPr lang="en-US" dirty="0" smtClean="0">
                <a:solidFill>
                  <a:srgbClr val="0070C0"/>
                </a:solidFill>
              </a:rPr>
              <a:t>Accelerated reader. </a:t>
            </a:r>
          </a:p>
          <a:p>
            <a:r>
              <a:rPr lang="en-US" dirty="0" smtClean="0"/>
              <a:t>Expectations for home reading.</a:t>
            </a:r>
          </a:p>
          <a:p>
            <a:r>
              <a:rPr lang="en-US" dirty="0" smtClean="0">
                <a:solidFill>
                  <a:srgbClr val="0070C0"/>
                </a:solidFill>
              </a:rPr>
              <a:t>Any questions….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smtClean="0"/>
              <a:t>Why is it still important to read and discuss books with our fluent readers in upper key stage 2?</a:t>
            </a:r>
            <a:endParaRPr lang="en-GB" sz="3100" dirty="0"/>
          </a:p>
        </p:txBody>
      </p:sp>
      <p:sp>
        <p:nvSpPr>
          <p:cNvPr id="3" name="Content Placeholder 2"/>
          <p:cNvSpPr>
            <a:spLocks noGrp="1"/>
          </p:cNvSpPr>
          <p:nvPr>
            <p:ph idx="1"/>
          </p:nvPr>
        </p:nvSpPr>
        <p:spPr>
          <a:xfrm>
            <a:off x="457200" y="1600201"/>
            <a:ext cx="8219256" cy="1036712"/>
          </a:xfrm>
        </p:spPr>
        <p:txBody>
          <a:bodyPr>
            <a:normAutofit lnSpcReduction="10000"/>
          </a:bodyPr>
          <a:lstStyle/>
          <a:p>
            <a:r>
              <a:rPr lang="en-GB" dirty="0" smtClean="0">
                <a:hlinkClick r:id="rId2"/>
              </a:rPr>
              <a:t>https://www.youtube.com/watch?v=n1EGzKtR9DE</a:t>
            </a:r>
            <a:endParaRPr lang="en-GB" dirty="0" smtClean="0"/>
          </a:p>
          <a:p>
            <a:endParaRPr lang="en-GB" dirty="0" smtClean="0"/>
          </a:p>
          <a:p>
            <a:endParaRPr lang="en-GB" dirty="0"/>
          </a:p>
        </p:txBody>
      </p:sp>
      <p:pic>
        <p:nvPicPr>
          <p:cNvPr id="14339" name="Picture 3"/>
          <p:cNvPicPr>
            <a:picLocks noChangeAspect="1" noChangeArrowheads="1"/>
          </p:cNvPicPr>
          <p:nvPr/>
        </p:nvPicPr>
        <p:blipFill>
          <a:blip r:embed="rId3" cstate="print"/>
          <a:srcRect/>
          <a:stretch>
            <a:fillRect/>
          </a:stretch>
        </p:blipFill>
        <p:spPr bwMode="auto">
          <a:xfrm>
            <a:off x="3131840" y="2636912"/>
            <a:ext cx="3426296" cy="36832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772400" cy="1470025"/>
          </a:xfrm>
        </p:spPr>
        <p:txBody>
          <a:bodyPr/>
          <a:lstStyle/>
          <a:p>
            <a:r>
              <a:rPr lang="en-GB" dirty="0" smtClean="0"/>
              <a:t>Why?</a:t>
            </a:r>
            <a:endParaRPr lang="en-GB" dirty="0"/>
          </a:p>
        </p:txBody>
      </p:sp>
      <p:sp>
        <p:nvSpPr>
          <p:cNvPr id="3" name="Subtitle 2"/>
          <p:cNvSpPr>
            <a:spLocks noGrp="1"/>
          </p:cNvSpPr>
          <p:nvPr>
            <p:ph type="subTitle" idx="1"/>
          </p:nvPr>
        </p:nvSpPr>
        <p:spPr>
          <a:xfrm>
            <a:off x="683568" y="1772816"/>
            <a:ext cx="7560840" cy="3865984"/>
          </a:xfrm>
        </p:spPr>
        <p:txBody>
          <a:bodyPr>
            <a:normAutofit fontScale="92500"/>
          </a:bodyPr>
          <a:lstStyle/>
          <a:p>
            <a:r>
              <a:rPr lang="en-GB" dirty="0" smtClean="0">
                <a:solidFill>
                  <a:schemeClr val="tx1"/>
                </a:solidFill>
              </a:rPr>
              <a:t>Over the last two decades, there has been a deepening recognition of the fundamental importance of improving reading standards on a child’s future academic achievement, wellbeing and success in life. Reading, alongside proficient language development, is the key to unlocking the rest of the academic curriculum. (</a:t>
            </a:r>
            <a:r>
              <a:rPr lang="en-GB" dirty="0" err="1" smtClean="0">
                <a:solidFill>
                  <a:schemeClr val="tx1"/>
                </a:solidFill>
              </a:rPr>
              <a:t>DfE</a:t>
            </a:r>
            <a:r>
              <a:rPr lang="en-GB" dirty="0" smtClean="0">
                <a:solidFill>
                  <a:schemeClr val="tx1"/>
                </a:solidFill>
              </a:rPr>
              <a:t> reading framework, 2021)</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Cressida </a:t>
            </a:r>
            <a:r>
              <a:rPr lang="en-GB" dirty="0" err="1" smtClean="0"/>
              <a:t>Cowell</a:t>
            </a:r>
            <a:r>
              <a:rPr lang="en-GB" dirty="0" smtClean="0"/>
              <a:t/>
            </a:r>
            <a:br>
              <a:rPr lang="en-GB" dirty="0" smtClean="0"/>
            </a:br>
            <a:endParaRPr lang="en-GB" dirty="0"/>
          </a:p>
        </p:txBody>
      </p:sp>
      <p:sp>
        <p:nvSpPr>
          <p:cNvPr id="3" name="Content Placeholder 2"/>
          <p:cNvSpPr>
            <a:spLocks noGrp="1"/>
          </p:cNvSpPr>
          <p:nvPr>
            <p:ph idx="1"/>
          </p:nvPr>
        </p:nvSpPr>
        <p:spPr>
          <a:xfrm>
            <a:off x="457200" y="1600201"/>
            <a:ext cx="7427168" cy="3845024"/>
          </a:xfrm>
        </p:spPr>
        <p:txBody>
          <a:bodyPr>
            <a:normAutofit fontScale="77500" lnSpcReduction="20000"/>
          </a:bodyPr>
          <a:lstStyle/>
          <a:p>
            <a:endParaRPr lang="en-GB" dirty="0" smtClean="0"/>
          </a:p>
          <a:p>
            <a:pPr>
              <a:buNone/>
            </a:pPr>
            <a:r>
              <a:rPr lang="en-GB" sz="3400" dirty="0" smtClean="0"/>
              <a:t>    ‘Opening a book for the very first time still fills me with the same excitement and anticipation that it did as a child. Books enable children to discover new worlds, meet new people and learn about the past, but they also have the power to transform lives. By sparking growing imaginations, stimulating critical thinking and helping to develop empathy, reading gives children the very skills they need to succeed at school, at work and in life’.                                                                    </a:t>
            </a:r>
          </a:p>
          <a:p>
            <a:pPr>
              <a:buNone/>
            </a:pPr>
            <a:endParaRPr lang="en-GB" sz="3400" dirty="0" smtClean="0"/>
          </a:p>
        </p:txBody>
      </p:sp>
      <p:pic>
        <p:nvPicPr>
          <p:cNvPr id="7170" name="Picture 2"/>
          <p:cNvPicPr>
            <a:picLocks noChangeAspect="1" noChangeArrowheads="1"/>
          </p:cNvPicPr>
          <p:nvPr/>
        </p:nvPicPr>
        <p:blipFill>
          <a:blip r:embed="rId2" cstate="print"/>
          <a:srcRect/>
          <a:stretch>
            <a:fillRect/>
          </a:stretch>
        </p:blipFill>
        <p:spPr bwMode="auto">
          <a:xfrm>
            <a:off x="5580112" y="4941168"/>
            <a:ext cx="292417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Who or what made you read for pleasure?</a:t>
            </a:r>
            <a:endParaRPr lang="en-GB"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763688" y="2636912"/>
            <a:ext cx="5758384" cy="3799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How we teach reading at key stage 2</a:t>
            </a:r>
            <a:br>
              <a:rPr lang="en-US" b="1" u="sng" dirty="0" smtClean="0"/>
            </a:br>
            <a:endParaRPr lang="en-GB" dirty="0"/>
          </a:p>
        </p:txBody>
      </p:sp>
      <p:sp>
        <p:nvSpPr>
          <p:cNvPr id="3" name="Content Placeholder 2"/>
          <p:cNvSpPr>
            <a:spLocks noGrp="1"/>
          </p:cNvSpPr>
          <p:nvPr>
            <p:ph idx="1"/>
          </p:nvPr>
        </p:nvSpPr>
        <p:spPr>
          <a:xfrm>
            <a:off x="457200" y="1600200"/>
            <a:ext cx="8075240" cy="2908920"/>
          </a:xfrm>
        </p:spPr>
        <p:txBody>
          <a:bodyPr>
            <a:normAutofit fontScale="85000" lnSpcReduction="20000"/>
          </a:bodyPr>
          <a:lstStyle/>
          <a:p>
            <a:pPr>
              <a:buNone/>
            </a:pPr>
            <a:r>
              <a:rPr lang="en-GB" dirty="0" smtClean="0"/>
              <a:t>   The programmes of study for reading consist of 2 dimensions:</a:t>
            </a:r>
          </a:p>
          <a:p>
            <a:r>
              <a:rPr lang="en-GB" dirty="0" smtClean="0"/>
              <a:t>word reading</a:t>
            </a:r>
          </a:p>
          <a:p>
            <a:r>
              <a:rPr lang="en-GB" dirty="0" smtClean="0"/>
              <a:t>comprehension </a:t>
            </a:r>
          </a:p>
          <a:p>
            <a:pPr>
              <a:buNone/>
            </a:pPr>
            <a:r>
              <a:rPr lang="en-GB" dirty="0" smtClean="0"/>
              <a:t>   </a:t>
            </a:r>
          </a:p>
          <a:p>
            <a:pPr algn="ctr">
              <a:buNone/>
            </a:pPr>
            <a:r>
              <a:rPr lang="en-GB" dirty="0" smtClean="0"/>
              <a:t>Our teaching focuses on developing pupils’ competence in both. </a:t>
            </a:r>
          </a:p>
          <a:p>
            <a:endParaRPr lang="en-GB" dirty="0"/>
          </a:p>
        </p:txBody>
      </p:sp>
      <p:pic>
        <p:nvPicPr>
          <p:cNvPr id="13315" name="Picture 3"/>
          <p:cNvPicPr>
            <a:picLocks noChangeAspect="1" noChangeArrowheads="1"/>
          </p:cNvPicPr>
          <p:nvPr/>
        </p:nvPicPr>
        <p:blipFill>
          <a:blip r:embed="rId2" cstate="print"/>
          <a:srcRect/>
          <a:stretch>
            <a:fillRect/>
          </a:stretch>
        </p:blipFill>
        <p:spPr bwMode="auto">
          <a:xfrm>
            <a:off x="4716016" y="4725144"/>
            <a:ext cx="3924300" cy="193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National Curriculum</a:t>
            </a:r>
            <a:endParaRPr lang="en-GB" dirty="0"/>
          </a:p>
        </p:txBody>
      </p:sp>
      <p:pic>
        <p:nvPicPr>
          <p:cNvPr id="4" name="Content Placeholder 3"/>
          <p:cNvPicPr>
            <a:picLocks noGrp="1" noChangeAspect="1"/>
          </p:cNvPicPr>
          <p:nvPr>
            <p:ph idx="1"/>
          </p:nvPr>
        </p:nvPicPr>
        <p:blipFill>
          <a:blip r:embed="rId2" cstate="print"/>
          <a:stretch>
            <a:fillRect/>
          </a:stretch>
        </p:blipFill>
        <p:spPr>
          <a:xfrm>
            <a:off x="2205747" y="1600200"/>
            <a:ext cx="4732505" cy="452596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Vipers?</a:t>
            </a:r>
            <a:endParaRPr lang="en-GB"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085975" y="1972469"/>
            <a:ext cx="4972050"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1127</Words>
  <Application>Microsoft Office PowerPoint</Application>
  <PresentationFormat>On-screen Show (4:3)</PresentationFormat>
  <Paragraphs>83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Kehelland Reading Information Evening </vt:lpstr>
      <vt:lpstr>Slide 2</vt:lpstr>
      <vt:lpstr>What we will discuss:</vt:lpstr>
      <vt:lpstr>Why?</vt:lpstr>
      <vt:lpstr>Cressida Cowell </vt:lpstr>
      <vt:lpstr>Who or what made you read for pleasure?</vt:lpstr>
      <vt:lpstr>How we teach reading at key stage 2 </vt:lpstr>
      <vt:lpstr>The National Curriculum</vt:lpstr>
      <vt:lpstr>What are Vipers?</vt:lpstr>
      <vt:lpstr>VIPERS is an acronym to aid the recall of the 6 reading domains as part of the UK’s reading curriculum.  They are the key areas which we feel children need to know and understand in order to improve their comprehension of texts.</vt:lpstr>
      <vt:lpstr>Whole Class and Group Reading</vt:lpstr>
      <vt:lpstr> Reading Fluency and Expression Reading fluency and expression is part of the planned sequence of learning. </vt:lpstr>
      <vt:lpstr>Reading for pleasure</vt:lpstr>
      <vt:lpstr>Desert Island Books!</vt:lpstr>
      <vt:lpstr>What else do we do to promote reading for pleasure?</vt:lpstr>
      <vt:lpstr>Why Role Models for Reading are so important.</vt:lpstr>
      <vt:lpstr>Slide 17</vt:lpstr>
      <vt:lpstr>A Parent’s Guide to Star Reading and Accelerated Reader</vt:lpstr>
      <vt:lpstr>What is Accelerated Reader</vt:lpstr>
      <vt:lpstr>What is a ZPD (Zone of Proximal Development)?</vt:lpstr>
      <vt:lpstr>How can I help my child using Renaissance?</vt:lpstr>
      <vt:lpstr>Reading VIPERS Question Stems KS2  All children will be given a booklet with question stems to help with discussions about reading at home. </vt:lpstr>
      <vt:lpstr>What are Interest levels &amp; points?</vt:lpstr>
      <vt:lpstr>How do we monitor and reward progress?</vt:lpstr>
      <vt:lpstr>What are our favourites in Trevose, Tater Du and Longships?</vt:lpstr>
      <vt:lpstr>The children will decide on what the reward for joining this club might be!</vt:lpstr>
      <vt:lpstr>What books do you think all children should read?</vt:lpstr>
      <vt:lpstr>Recommended Book Lists</vt:lpstr>
      <vt:lpstr>Other ways to access books and encourage reading at home.</vt:lpstr>
      <vt:lpstr>Why is it still important to read and discuss books with our fluent readers in upper key stage 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Accelerated Reader</dc:title>
  <dc:creator>keh.cpolglase</dc:creator>
  <cp:lastModifiedBy>keh.cpolglase</cp:lastModifiedBy>
  <cp:revision>9</cp:revision>
  <dcterms:created xsi:type="dcterms:W3CDTF">2022-11-03T11:51:08Z</dcterms:created>
  <dcterms:modified xsi:type="dcterms:W3CDTF">2023-01-30T11:25:18Z</dcterms:modified>
</cp:coreProperties>
</file>